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3872" r:id="rId2"/>
    <p:sldId id="3954" r:id="rId3"/>
    <p:sldId id="3871" r:id="rId4"/>
    <p:sldId id="3963" r:id="rId5"/>
    <p:sldId id="3951" r:id="rId6"/>
    <p:sldId id="3952" r:id="rId7"/>
    <p:sldId id="3942" r:id="rId8"/>
    <p:sldId id="3943" r:id="rId9"/>
    <p:sldId id="3944" r:id="rId10"/>
    <p:sldId id="3945" r:id="rId11"/>
    <p:sldId id="3947" r:id="rId12"/>
    <p:sldId id="3948" r:id="rId13"/>
    <p:sldId id="3964" r:id="rId14"/>
    <p:sldId id="3965" r:id="rId15"/>
    <p:sldId id="3966" r:id="rId16"/>
    <p:sldId id="3879" r:id="rId17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B1D0E9"/>
    <a:srgbClr val="7EA0BC"/>
    <a:srgbClr val="78AEDA"/>
    <a:srgbClr val="6C9ABE"/>
    <a:srgbClr val="418ECB"/>
    <a:srgbClr val="33CCFF"/>
    <a:srgbClr val="C0D9EE"/>
    <a:srgbClr val="88A8C2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3" autoAdjust="0"/>
    <p:restoredTop sz="87151" autoAdjust="0"/>
  </p:normalViewPr>
  <p:slideViewPr>
    <p:cSldViewPr snapToGrid="0">
      <p:cViewPr varScale="1">
        <p:scale>
          <a:sx n="87" d="100"/>
          <a:sy n="87" d="100"/>
        </p:scale>
        <p:origin x="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31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62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6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0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023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38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tx1">
                    <a:lumMod val="75000"/>
                  </a:schemeClr>
                </a:solidFill>
              </a:rPr>
              <a:t>V1.2.4</a:t>
            </a:r>
            <a:r>
              <a:rPr lang="zh-CN" altLang="en-US" sz="1200" b="0">
                <a:solidFill>
                  <a:schemeClr val="tx1">
                    <a:lumMod val="75000"/>
                  </a:schemeClr>
                </a:solidFill>
              </a:rPr>
              <a:t>，更新功耗指标</a:t>
            </a:r>
            <a:endParaRPr lang="en-US" altLang="zh-CN" sz="1200" b="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402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75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7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04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72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4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A1ACDEA-26CD-43D1-91A3-5826C623242E}"/>
              </a:ext>
            </a:extLst>
          </p:cNvPr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5D1AEEB0-9A5B-49D3-8877-826F9B2A4319}"/>
                </a:ext>
              </a:extLst>
            </p:cNvPr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6916CD-FD51-4DA2-B702-1EBE6AD7D053}"/>
                </a:ext>
              </a:extLst>
            </p:cNvPr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4B481AC6-ED2B-43F2-8342-AE725F6E6073}"/>
                </a:ext>
              </a:extLst>
            </p:cNvPr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013AFCE4-7EE0-4DC1-B40C-96213532C867}"/>
                </a:ext>
              </a:extLst>
            </p:cNvPr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19DAB1C0-F931-41D3-8C9E-5AB6D198B06A}"/>
                </a:ext>
              </a:extLst>
            </p:cNvPr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D25649AF-973E-405A-A2C2-4768160E1406}"/>
                </a:ext>
              </a:extLst>
            </p:cNvPr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D4CCFE95-754D-4399-AF50-C89123CBC3A1}"/>
                </a:ext>
              </a:extLst>
            </p:cNvPr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A1A85CA-3E41-44C4-BA87-BE4FF1A77DA4}"/>
                </a:ext>
              </a:extLst>
            </p:cNvPr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FA0DD682-6CEE-40A3-97BF-B29A5640182F}"/>
                </a:ext>
              </a:extLst>
            </p:cNvPr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D3FCB7EA-61F8-4113-9AF7-B88C1C193BA5}"/>
                </a:ext>
              </a:extLst>
            </p:cNvPr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160565FF-9F6D-4ACB-97DA-8CCDE8A1FB50}"/>
                </a:ext>
              </a:extLst>
            </p:cNvPr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>
            <a:extLst>
              <a:ext uri="{FF2B5EF4-FFF2-40B4-BE49-F238E27FC236}">
                <a16:creationId xmlns:a16="http://schemas.microsoft.com/office/drawing/2014/main" id="{E31C3C78-6EDD-4B01-97A4-8D19B7A218E7}"/>
              </a:ext>
            </a:extLst>
          </p:cNvPr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0322C280-E4E9-456B-B239-F6B9A185AAEE}"/>
              </a:ext>
            </a:extLst>
          </p:cNvPr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9A3352-64EA-4F57-B2B9-0ADE60D7169F}"/>
              </a:ext>
            </a:extLst>
          </p:cNvPr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0A4959-C1CF-49E8-BD72-73296F8D021F}"/>
              </a:ext>
            </a:extLst>
          </p:cNvPr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16151-1CB2-4CFF-98B8-C645B92E1450}"/>
              </a:ext>
            </a:extLst>
          </p:cNvPr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1172D9-8655-4EB9-BC69-4FFDD56BBC33}"/>
              </a:ext>
            </a:extLst>
          </p:cNvPr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D49E2-D780-4588-AD38-19C48D2F8799}"/>
              </a:ext>
            </a:extLst>
          </p:cNvPr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DA5D75-B51B-4E2E-B415-0245D35E988F}"/>
              </a:ext>
            </a:extLst>
          </p:cNvPr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D84679-83EC-4227-B2F8-B0BA47B067DD}"/>
              </a:ext>
            </a:extLst>
          </p:cNvPr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30783-BEE5-4C43-9622-3D669594510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A2B2B-FB0D-4631-A284-7057656F030C}"/>
              </a:ext>
            </a:extLst>
          </p:cNvPr>
          <p:cNvSpPr txBox="1"/>
          <p:nvPr/>
        </p:nvSpPr>
        <p:spPr>
          <a:xfrm>
            <a:off x="4605315" y="2943880"/>
            <a:ext cx="298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0004DD-0904-48E0-ACFB-B02A053D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/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4E69F4-47F5-4A78-B90A-2CB987055DEE}"/>
              </a:ext>
            </a:extLst>
          </p:cNvPr>
          <p:cNvSpPr txBox="1"/>
          <p:nvPr/>
        </p:nvSpPr>
        <p:spPr>
          <a:xfrm>
            <a:off x="2776488" y="3898102"/>
            <a:ext cx="663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音频信号处理领域高端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芯片供应商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10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09502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方案介绍</a:t>
            </a:r>
            <a:r>
              <a:rPr lang="ja-JP" altLang="en-US" sz="2800" b="1" dirty="0">
                <a:latin typeface="+mn-ea"/>
                <a:ea typeface="+mn-ea"/>
              </a:rPr>
              <a:t>⑤  </a:t>
            </a:r>
            <a:r>
              <a:rPr lang="zh-CN" altLang="en-US" sz="2800" b="1" dirty="0">
                <a:latin typeface="+mn-ea"/>
                <a:ea typeface="+mn-ea"/>
              </a:rPr>
              <a:t>会议音箱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0D3D535-B532-437E-8BC9-90C184AE3D4D}"/>
              </a:ext>
            </a:extLst>
          </p:cNvPr>
          <p:cNvGraphicFramePr>
            <a:graphicFrameLocks noGrp="1"/>
          </p:cNvGraphicFramePr>
          <p:nvPr/>
        </p:nvGraphicFramePr>
        <p:xfrm>
          <a:off x="7026442" y="1443373"/>
          <a:ext cx="4443663" cy="43316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747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3618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4210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会议音箱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or 2 or 4 or 6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pcs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74391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81926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支持喇叭功率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接口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64127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网课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Online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275483F-28E5-402F-8937-51EE2E86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77" y="4904368"/>
            <a:ext cx="1022872" cy="977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62382-83A8-4FA9-B466-0030CDBF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497" y="4590513"/>
            <a:ext cx="1880925" cy="1291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60900F-5491-4137-B7F6-4F18C8FE69BC}"/>
              </a:ext>
            </a:extLst>
          </p:cNvPr>
          <p:cNvSpPr txBox="1"/>
          <p:nvPr/>
        </p:nvSpPr>
        <p:spPr>
          <a:xfrm>
            <a:off x="3543908" y="1607291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AEC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（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全双工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BF7098-0FF1-4483-B264-199D82EC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8" y="1986508"/>
            <a:ext cx="1438275" cy="3895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7B0F6F-0A6E-4E2B-954C-4B9D44FFBADD}"/>
              </a:ext>
            </a:extLst>
          </p:cNvPr>
          <p:cNvSpPr txBox="1"/>
          <p:nvPr/>
        </p:nvSpPr>
        <p:spPr>
          <a:xfrm>
            <a:off x="7627898" y="852099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32725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11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205448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A121E8-05E0-4983-BE76-A536DAF90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674558"/>
              </p:ext>
            </p:extLst>
          </p:nvPr>
        </p:nvGraphicFramePr>
        <p:xfrm>
          <a:off x="6617776" y="1762701"/>
          <a:ext cx="4435235" cy="36493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369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71537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810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录音笔</a:t>
                      </a:r>
                      <a:endParaRPr lang="en-US" altLang="ja-JP" sz="1600" b="1" dirty="0"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无线麦克风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3529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8105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传输方式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Wi-Fi / </a:t>
                      </a:r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BLE / 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28982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演讲 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B4BA8A3-5F75-4589-A839-9CC0BE6CF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688" y="4296970"/>
            <a:ext cx="2358876" cy="17691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EBA985-624A-4229-9C6C-1ABC842B8F96}"/>
              </a:ext>
            </a:extLst>
          </p:cNvPr>
          <p:cNvSpPr txBox="1"/>
          <p:nvPr/>
        </p:nvSpPr>
        <p:spPr>
          <a:xfrm>
            <a:off x="3436430" y="1473088"/>
            <a:ext cx="235887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高保真录音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BB221E-6896-450D-9FD9-B0897D92D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12" y="3981451"/>
            <a:ext cx="1233359" cy="14138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82A7B-2BF8-4D06-B964-C2450A563E83}"/>
              </a:ext>
            </a:extLst>
          </p:cNvPr>
          <p:cNvSpPr txBox="1"/>
          <p:nvPr/>
        </p:nvSpPr>
        <p:spPr>
          <a:xfrm>
            <a:off x="7533956" y="1011423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401796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12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　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EB94C7A-F0F2-4B2D-8F5C-55BA1BC02BFB}"/>
              </a:ext>
            </a:extLst>
          </p:cNvPr>
          <p:cNvGraphicFramePr>
            <a:graphicFrameLocks noGrp="1"/>
          </p:cNvGraphicFramePr>
          <p:nvPr/>
        </p:nvGraphicFramePr>
        <p:xfrm>
          <a:off x="6819979" y="1469436"/>
          <a:ext cx="4441812" cy="4517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4247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799341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723989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产品种类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ja-JP" sz="1600" b="1" dirty="0">
                          <a:latin typeface="+mn-ea"/>
                          <a:ea typeface="+mn-ea"/>
                        </a:rPr>
                        <a:t>USB </a:t>
                      </a: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1 or 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7612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2 - 3m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692941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传输模式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10329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nterview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ive streaming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0DD30FB-9615-4D69-A1BE-333315C137E2}"/>
              </a:ext>
            </a:extLst>
          </p:cNvPr>
          <p:cNvSpPr txBox="1"/>
          <p:nvPr/>
        </p:nvSpPr>
        <p:spPr>
          <a:xfrm>
            <a:off x="7522051" y="888775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755A65-BE2E-4692-493B-8610105E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4" y="3429000"/>
            <a:ext cx="4713322" cy="25558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535F4F-8260-463E-B0AD-0659550770FA}"/>
              </a:ext>
            </a:extLst>
          </p:cNvPr>
          <p:cNvSpPr txBox="1"/>
          <p:nvPr/>
        </p:nvSpPr>
        <p:spPr>
          <a:xfrm>
            <a:off x="2402973" y="1350440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High Fidelity Output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endParaRPr lang="en-US" altLang="zh-CN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srgbClr val="000000"/>
                </a:solidFill>
                <a:latin typeface="+mn-ea"/>
              </a:rPr>
              <a:t>AEC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</p:txBody>
      </p:sp>
    </p:spTree>
    <p:extLst>
      <p:ext uri="{BB962C8B-B14F-4D97-AF65-F5344CB8AC3E}">
        <p14:creationId xmlns:p14="http://schemas.microsoft.com/office/powerpoint/2010/main" val="2124806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13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/>
              <a:t>应用案例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2800" b="1" dirty="0"/>
              <a:t>专业麦克风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9B79CBF-1079-9B21-32A3-CF7418C26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95"/>
          <a:stretch/>
        </p:blipFill>
        <p:spPr>
          <a:xfrm>
            <a:off x="7344843" y="1661159"/>
            <a:ext cx="2508996" cy="21970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A41626A-B2A9-DA8E-84D5-A90F2087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939" y="3969813"/>
            <a:ext cx="2502900" cy="2107305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45F670-C42F-9DEC-9BCB-63BEA1A223A8}"/>
              </a:ext>
            </a:extLst>
          </p:cNvPr>
          <p:cNvGrpSpPr/>
          <p:nvPr/>
        </p:nvGrpSpPr>
        <p:grpSpPr>
          <a:xfrm>
            <a:off x="1522947" y="1795299"/>
            <a:ext cx="4356874" cy="3597102"/>
            <a:chOff x="1705826" y="1569258"/>
            <a:chExt cx="5143423" cy="4246489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BA577AA-88FD-DB78-ACBB-2A4D17C44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26" y="1569258"/>
              <a:ext cx="2614505" cy="424648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90EEC84-EBF5-4089-F978-D3B6A3E7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6111" y="1569258"/>
              <a:ext cx="2533138" cy="4246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2659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14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/>
              <a:t>应用案例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800" b="1" dirty="0"/>
              <a:t>通话降噪耳机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ED6820-DFB6-7996-414A-9723BFB3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55" y="1636396"/>
            <a:ext cx="4063101" cy="40597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00C142-D3FD-B189-965A-A921F09C3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550" y="1636395"/>
            <a:ext cx="4063101" cy="405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53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15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/>
              <a:t>应用案例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辅助听</a:t>
            </a:r>
            <a:r>
              <a:rPr lang="zh-CN" altLang="en-US" sz="2800" b="1" dirty="0"/>
              <a:t>耳机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2DA9B30-FDA9-352E-FDB1-962DA990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649" y="3387448"/>
            <a:ext cx="2346958" cy="29689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4C02A2-739A-5DC5-AF79-0B808A6EA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17" y="928248"/>
            <a:ext cx="3150136" cy="29660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5C253A-DADC-BE11-B0E1-1C1787CF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205" y="3777427"/>
            <a:ext cx="2536392" cy="25789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514AAD-1D7E-1999-D202-C36E960A3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086160"/>
            <a:ext cx="4182591" cy="230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08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5BBC7D-2B7D-4CBF-97C9-75238C388B8F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0117DC56-E05C-4506-96A5-B854D31E7D20}"/>
              </a:ext>
            </a:extLst>
          </p:cNvPr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55016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2239A85-1664-45BD-A2BB-D624D558DBE0}"/>
              </a:ext>
            </a:extLst>
          </p:cNvPr>
          <p:cNvSpPr txBox="1"/>
          <p:nvPr/>
        </p:nvSpPr>
        <p:spPr>
          <a:xfrm>
            <a:off x="4421216" y="1219502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会 社 名：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深圳市九音科技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住     所：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深圳市南山区科技园长虹科技大厦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2017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1,928.6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F3154F-B4A5-4308-90F1-35DEBD847937}"/>
              </a:ext>
            </a:extLst>
          </p:cNvPr>
          <p:cNvSpPr txBox="1"/>
          <p:nvPr/>
        </p:nvSpPr>
        <p:spPr>
          <a:xfrm>
            <a:off x="4421216" y="3258887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 社 名：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九音（南京）集成电路技术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住     所：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南京市浦口区科学城高新技术产业服务中心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3C4A23-86D8-41CF-AA8D-5465B3259662}"/>
              </a:ext>
            </a:extLst>
          </p:cNvPr>
          <p:cNvSpPr/>
          <p:nvPr/>
        </p:nvSpPr>
        <p:spPr>
          <a:xfrm>
            <a:off x="4013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4909BA-815D-4106-B1BA-426F46A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2A3C2C-E6B1-43E4-945C-94B15340E0DB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4322736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公司简介</a:t>
            </a:r>
            <a:r>
              <a:rPr lang="ja-JP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ja-JP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Company Profile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DE904-A80D-47FC-999F-D632DAC0E66C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 descr="C:\Users\X240S\Pictures\科学城外观图片.jpg">
            <a:extLst>
              <a:ext uri="{FF2B5EF4-FFF2-40B4-BE49-F238E27FC236}">
                <a16:creationId xmlns:a16="http://schemas.microsoft.com/office/drawing/2014/main" id="{30143FEB-2731-49D4-9C69-4C53CCD7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7585" y="3258887"/>
            <a:ext cx="2456123" cy="1795684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1DB81F-7EB5-44F4-86BE-8077FABD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1" y="1152776"/>
            <a:ext cx="2456797" cy="186241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507051-E920-4F27-8FB4-C7F7B50512BF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D7AEA6-418B-40F9-AB13-AC94BE21CC5B}"/>
              </a:ext>
            </a:extLst>
          </p:cNvPr>
          <p:cNvSpPr txBox="1"/>
          <p:nvPr/>
        </p:nvSpPr>
        <p:spPr>
          <a:xfrm>
            <a:off x="5532548" y="1555749"/>
            <a:ext cx="281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SOUNDEC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34BA51-B136-4E05-A0B1-1DFAD0A53DB5}"/>
              </a:ext>
            </a:extLst>
          </p:cNvPr>
          <p:cNvSpPr txBox="1"/>
          <p:nvPr/>
        </p:nvSpPr>
        <p:spPr>
          <a:xfrm>
            <a:off x="5607983" y="3575945"/>
            <a:ext cx="3941489" cy="3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SOUNDEC (Nanjing) IC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CD2A1-34D8-4E0B-AD02-68AD680383FE}"/>
              </a:ext>
            </a:extLst>
          </p:cNvPr>
          <p:cNvSpPr txBox="1"/>
          <p:nvPr/>
        </p:nvSpPr>
        <p:spPr>
          <a:xfrm>
            <a:off x="1436910" y="5319882"/>
            <a:ext cx="2456123" cy="640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Partner</a:t>
            </a:r>
          </a:p>
        </p:txBody>
      </p:sp>
      <p:pic>
        <p:nvPicPr>
          <p:cNvPr id="22" name="timg.jpeg" descr="timg.jpeg">
            <a:extLst>
              <a:ext uri="{FF2B5EF4-FFF2-40B4-BE49-F238E27FC236}">
                <a16:creationId xmlns:a16="http://schemas.microsoft.com/office/drawing/2014/main" id="{4ACFC3CF-BB34-4F27-8068-BB777B18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5618828" y="5355678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viewfile.png" descr="viewfile.png">
            <a:extLst>
              <a:ext uri="{FF2B5EF4-FFF2-40B4-BE49-F238E27FC236}">
                <a16:creationId xmlns:a16="http://schemas.microsoft.com/office/drawing/2014/main" id="{4F9DF5AD-991A-47CA-8F13-24008363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19" y="5355678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timg.jpeg" descr="timg.jpeg">
            <a:extLst>
              <a:ext uri="{FF2B5EF4-FFF2-40B4-BE49-F238E27FC236}">
                <a16:creationId xmlns:a16="http://schemas.microsoft.com/office/drawing/2014/main" id="{B154B543-E1A0-43B8-A8F6-222A770AEAA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4930" y="5259696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AB685C-5AE0-4CF4-9B03-183B14033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55" y="5279364"/>
            <a:ext cx="2173381" cy="8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6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3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九音新一代产品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SNC 8600 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及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SNC 1600 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芯片架构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F41FC93-0535-4C7A-B461-097E553673B7}"/>
              </a:ext>
            </a:extLst>
          </p:cNvPr>
          <p:cNvGrpSpPr/>
          <p:nvPr/>
        </p:nvGrpSpPr>
        <p:grpSpPr>
          <a:xfrm>
            <a:off x="4090975" y="4143645"/>
            <a:ext cx="2687740" cy="1794084"/>
            <a:chOff x="4109178" y="1551549"/>
            <a:chExt cx="2687740" cy="1794084"/>
          </a:xfrm>
        </p:grpSpPr>
        <p:pic>
          <p:nvPicPr>
            <p:cNvPr id="11" name="Picture 2" descr="Picture 2">
              <a:extLst>
                <a:ext uri="{FF2B5EF4-FFF2-40B4-BE49-F238E27FC236}">
                  <a16:creationId xmlns:a16="http://schemas.microsoft.com/office/drawing/2014/main" id="{ED4ED148-DE69-4EFA-B1C9-B23B7C43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0064" y1="64331" x2="70064" y2="643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298" y="1551549"/>
              <a:ext cx="846068" cy="867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î$lîḓè">
              <a:extLst>
                <a:ext uri="{FF2B5EF4-FFF2-40B4-BE49-F238E27FC236}">
                  <a16:creationId xmlns:a16="http://schemas.microsoft.com/office/drawing/2014/main" id="{D465F6C9-1C7A-4134-A093-8588B9817EB2}"/>
                </a:ext>
              </a:extLst>
            </p:cNvPr>
            <p:cNvSpPr/>
            <p:nvPr/>
          </p:nvSpPr>
          <p:spPr bwMode="auto">
            <a:xfrm>
              <a:off x="4109178" y="2351010"/>
              <a:ext cx="2687740" cy="99462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SNC1600: Audio Front-End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QFN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3.5 x 3.5 x 0.35 mm</a:t>
              </a:r>
            </a:p>
            <a:p>
              <a:pPr algn="ctr" defTabSz="914400"/>
              <a:endParaRPr lang="zh-CN" altLang="en-US" sz="1400" b="1" kern="0" dirty="0">
                <a:latin typeface="Times" pitchFamily="2" charset="0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560F3D-6B04-4DAD-A7A7-7DC8D8C36889}"/>
              </a:ext>
            </a:extLst>
          </p:cNvPr>
          <p:cNvCxnSpPr>
            <a:cxnSpLocks/>
          </p:cNvCxnSpPr>
          <p:nvPr/>
        </p:nvCxnSpPr>
        <p:spPr>
          <a:xfrm>
            <a:off x="4273750" y="5677853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37AA784-34D1-4625-973A-374D8FA32EB9}"/>
              </a:ext>
            </a:extLst>
          </p:cNvPr>
          <p:cNvGrpSpPr/>
          <p:nvPr/>
        </p:nvGrpSpPr>
        <p:grpSpPr>
          <a:xfrm>
            <a:off x="4090975" y="1180147"/>
            <a:ext cx="2687740" cy="1956949"/>
            <a:chOff x="4086462" y="3755615"/>
            <a:chExt cx="2687740" cy="1956949"/>
          </a:xfrm>
        </p:grpSpPr>
        <p:pic>
          <p:nvPicPr>
            <p:cNvPr id="15" name="Picture 3" descr="Picture 3">
              <a:extLst>
                <a:ext uri="{FF2B5EF4-FFF2-40B4-BE49-F238E27FC236}">
                  <a16:creationId xmlns:a16="http://schemas.microsoft.com/office/drawing/2014/main" id="{9CC64A9D-6291-4BF4-8647-085321FDB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318" y="3755615"/>
              <a:ext cx="1112028" cy="111202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î$lîḓè">
              <a:extLst>
                <a:ext uri="{FF2B5EF4-FFF2-40B4-BE49-F238E27FC236}">
                  <a16:creationId xmlns:a16="http://schemas.microsoft.com/office/drawing/2014/main" id="{D3A42E0D-8EF9-41EF-AE39-2289D4DF3047}"/>
                </a:ext>
              </a:extLst>
            </p:cNvPr>
            <p:cNvSpPr/>
            <p:nvPr/>
          </p:nvSpPr>
          <p:spPr bwMode="auto">
            <a:xfrm>
              <a:off x="4086462" y="4742512"/>
              <a:ext cx="2687740" cy="970052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5.0 x 3.5 x 0.5 mm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B9D50D-2CE8-4D48-A180-68A45BD3853E}"/>
              </a:ext>
            </a:extLst>
          </p:cNvPr>
          <p:cNvGrpSpPr/>
          <p:nvPr/>
        </p:nvGrpSpPr>
        <p:grpSpPr>
          <a:xfrm>
            <a:off x="7157260" y="3986883"/>
            <a:ext cx="2031857" cy="1877137"/>
            <a:chOff x="3303960" y="1612510"/>
            <a:chExt cx="3181372" cy="293912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E752154-C8E7-44FA-98AC-E0060791E113}"/>
                </a:ext>
              </a:extLst>
            </p:cNvPr>
            <p:cNvSpPr/>
            <p:nvPr/>
          </p:nvSpPr>
          <p:spPr>
            <a:xfrm>
              <a:off x="3397706" y="1683716"/>
              <a:ext cx="1193685" cy="561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LDO/POR/BOR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1878A1E-DDED-48A1-ACE2-CE6B36A6E97D}"/>
                </a:ext>
              </a:extLst>
            </p:cNvPr>
            <p:cNvSpPr/>
            <p:nvPr/>
          </p:nvSpPr>
          <p:spPr>
            <a:xfrm>
              <a:off x="4666879" y="1683714"/>
              <a:ext cx="1043465" cy="5614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Digitals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96BF5F-5111-4C5B-B05C-A2F86C31A04E}"/>
                </a:ext>
              </a:extLst>
            </p:cNvPr>
            <p:cNvSpPr/>
            <p:nvPr/>
          </p:nvSpPr>
          <p:spPr>
            <a:xfrm>
              <a:off x="5785832" y="1683715"/>
              <a:ext cx="603291" cy="52217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0064D7-06D7-4061-9291-0889FBFBE9AA}"/>
                </a:ext>
              </a:extLst>
            </p:cNvPr>
            <p:cNvSpPr/>
            <p:nvPr/>
          </p:nvSpPr>
          <p:spPr>
            <a:xfrm>
              <a:off x="3952475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Left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E2457F3-DE2A-462B-B631-1CEB9AD968D3}"/>
                </a:ext>
              </a:extLst>
            </p:cNvPr>
            <p:cNvSpPr/>
            <p:nvPr/>
          </p:nvSpPr>
          <p:spPr>
            <a:xfrm>
              <a:off x="4991933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Right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4" name="三角形 144">
              <a:extLst>
                <a:ext uri="{FF2B5EF4-FFF2-40B4-BE49-F238E27FC236}">
                  <a16:creationId xmlns:a16="http://schemas.microsoft.com/office/drawing/2014/main" id="{B8D9DBF7-DBA9-4A21-A689-4F49F0FC972B}"/>
                </a:ext>
              </a:extLst>
            </p:cNvPr>
            <p:cNvSpPr/>
            <p:nvPr/>
          </p:nvSpPr>
          <p:spPr>
            <a:xfrm rot="16200000">
              <a:off x="3603893" y="3887209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三角形 145">
              <a:extLst>
                <a:ext uri="{FF2B5EF4-FFF2-40B4-BE49-F238E27FC236}">
                  <a16:creationId xmlns:a16="http://schemas.microsoft.com/office/drawing/2014/main" id="{8A706B79-BF6E-47A6-B454-6161911688FE}"/>
                </a:ext>
              </a:extLst>
            </p:cNvPr>
            <p:cNvSpPr/>
            <p:nvPr/>
          </p:nvSpPr>
          <p:spPr>
            <a:xfrm rot="5400000">
              <a:off x="5642715" y="3887208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115E609-3AE8-4DC9-B069-F9DABABB4118}"/>
                </a:ext>
              </a:extLst>
            </p:cNvPr>
            <p:cNvSpPr txBox="1"/>
            <p:nvPr/>
          </p:nvSpPr>
          <p:spPr>
            <a:xfrm>
              <a:off x="3578752" y="3992239"/>
              <a:ext cx="650564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LNA-L</a:t>
              </a:r>
              <a:endParaRPr kumimoji="1" lang="zh-CN" altLang="en-US" sz="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2A0052-9F0E-4F54-B35A-151513F631BB}"/>
                </a:ext>
              </a:extLst>
            </p:cNvPr>
            <p:cNvSpPr txBox="1"/>
            <p:nvPr/>
          </p:nvSpPr>
          <p:spPr>
            <a:xfrm>
              <a:off x="5562866" y="3991992"/>
              <a:ext cx="658096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LNA-R</a:t>
              </a:r>
              <a:endParaRPr kumimoji="1" lang="zh-CN" altLang="en-US" sz="6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4796D8A-0185-47C1-AB21-6BBE4AE9E062}"/>
                </a:ext>
              </a:extLst>
            </p:cNvPr>
            <p:cNvSpPr/>
            <p:nvPr/>
          </p:nvSpPr>
          <p:spPr>
            <a:xfrm>
              <a:off x="3303960" y="1612510"/>
              <a:ext cx="3172616" cy="293912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0F520E-9F72-4871-B3F2-695B0F21B5C6}"/>
                </a:ext>
              </a:extLst>
            </p:cNvPr>
            <p:cNvSpPr/>
            <p:nvPr/>
          </p:nvSpPr>
          <p:spPr>
            <a:xfrm>
              <a:off x="3397706" y="2352468"/>
              <a:ext cx="2977100" cy="21139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30" name="直线箭头连接符 170">
              <a:extLst>
                <a:ext uri="{FF2B5EF4-FFF2-40B4-BE49-F238E27FC236}">
                  <a16:creationId xmlns:a16="http://schemas.microsoft.com/office/drawing/2014/main" id="{35A829FA-7D4C-4C00-B72B-593E87195F23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843743" y="3244638"/>
              <a:ext cx="641589" cy="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173">
              <a:extLst>
                <a:ext uri="{FF2B5EF4-FFF2-40B4-BE49-F238E27FC236}">
                  <a16:creationId xmlns:a16="http://schemas.microsoft.com/office/drawing/2014/main" id="{CA18677F-DE22-4160-9D67-DAE8CF8F78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308155" y="3244639"/>
              <a:ext cx="644320" cy="1246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177">
              <a:extLst>
                <a:ext uri="{FF2B5EF4-FFF2-40B4-BE49-F238E27FC236}">
                  <a16:creationId xmlns:a16="http://schemas.microsoft.com/office/drawing/2014/main" id="{43DFDC5C-6B11-489D-8864-6DD65BF96D1E}"/>
                </a:ext>
              </a:extLst>
            </p:cNvPr>
            <p:cNvCxnSpPr>
              <a:cxnSpLocks/>
              <a:stCxn id="23" idx="2"/>
              <a:endCxn id="25" idx="3"/>
            </p:cNvCxnSpPr>
            <p:nvPr/>
          </p:nvCxnSpPr>
          <p:spPr>
            <a:xfrm rot="16200000" flipH="1">
              <a:off x="5324013" y="3766076"/>
              <a:ext cx="450160" cy="262510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181">
              <a:extLst>
                <a:ext uri="{FF2B5EF4-FFF2-40B4-BE49-F238E27FC236}">
                  <a16:creationId xmlns:a16="http://schemas.microsoft.com/office/drawing/2014/main" id="{8B72841C-3856-47B2-B402-BA871B21BAD1}"/>
                </a:ext>
              </a:extLst>
            </p:cNvPr>
            <p:cNvCxnSpPr>
              <a:cxnSpLocks/>
              <a:stCxn id="22" idx="2"/>
              <a:endCxn id="24" idx="3"/>
            </p:cNvCxnSpPr>
            <p:nvPr/>
          </p:nvCxnSpPr>
          <p:spPr>
            <a:xfrm rot="5400000">
              <a:off x="4020076" y="3764107"/>
              <a:ext cx="450158" cy="266451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28949F0A-A0AA-4C6D-910D-00DD36D9D282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16200000" flipV="1">
              <a:off x="3672015" y="2110660"/>
              <a:ext cx="338311" cy="107441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85">
              <a:extLst>
                <a:ext uri="{FF2B5EF4-FFF2-40B4-BE49-F238E27FC236}">
                  <a16:creationId xmlns:a16="http://schemas.microsoft.com/office/drawing/2014/main" id="{17ECFEAE-D2EE-4760-A084-B1E709DD893C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308154" y="4122410"/>
              <a:ext cx="333371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189">
              <a:extLst>
                <a:ext uri="{FF2B5EF4-FFF2-40B4-BE49-F238E27FC236}">
                  <a16:creationId xmlns:a16="http://schemas.microsoft.com/office/drawing/2014/main" id="{6501E6FE-2081-4146-B896-D9760BF2BC1F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150750" y="4122410"/>
              <a:ext cx="33002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199">
              <a:extLst>
                <a:ext uri="{FF2B5EF4-FFF2-40B4-BE49-F238E27FC236}">
                  <a16:creationId xmlns:a16="http://schemas.microsoft.com/office/drawing/2014/main" id="{21AE0D60-FE69-4AE5-A77D-40ABCC1C1D7F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rot="5400000" flipH="1" flipV="1">
              <a:off x="5778053" y="2118504"/>
              <a:ext cx="338306" cy="1058736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14">
            <a:extLst>
              <a:ext uri="{FF2B5EF4-FFF2-40B4-BE49-F238E27FC236}">
                <a16:creationId xmlns:a16="http://schemas.microsoft.com/office/drawing/2014/main" id="{3295769A-AB73-41CE-A734-7B59ECF4048C}"/>
              </a:ext>
            </a:extLst>
          </p:cNvPr>
          <p:cNvGrpSpPr/>
          <p:nvPr/>
        </p:nvGrpSpPr>
        <p:grpSpPr>
          <a:xfrm>
            <a:off x="680561" y="2364107"/>
            <a:ext cx="3490683" cy="3273209"/>
            <a:chOff x="1072052" y="57596"/>
            <a:chExt cx="6633291" cy="6220027"/>
          </a:xfrm>
        </p:grpSpPr>
        <p:pic>
          <p:nvPicPr>
            <p:cNvPr id="39" name="图片 2" descr="图片 2">
              <a:extLst>
                <a:ext uri="{FF2B5EF4-FFF2-40B4-BE49-F238E27FC236}">
                  <a16:creationId xmlns:a16="http://schemas.microsoft.com/office/drawing/2014/main" id="{A3746AB9-8456-4889-B2CE-F97C4AA3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934670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直接箭头连接符 4">
              <a:extLst>
                <a:ext uri="{FF2B5EF4-FFF2-40B4-BE49-F238E27FC236}">
                  <a16:creationId xmlns:a16="http://schemas.microsoft.com/office/drawing/2014/main" id="{CA993A56-245A-42A5-8564-CA05B66FFBDF}"/>
                </a:ext>
              </a:extLst>
            </p:cNvPr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1" name="直接箭头连接符 5">
              <a:extLst>
                <a:ext uri="{FF2B5EF4-FFF2-40B4-BE49-F238E27FC236}">
                  <a16:creationId xmlns:a16="http://schemas.microsoft.com/office/drawing/2014/main" id="{A92431FE-88A8-445F-98B8-3E68FE252B44}"/>
                </a:ext>
              </a:extLst>
            </p:cNvPr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2" name="文本框 6">
              <a:extLst>
                <a:ext uri="{FF2B5EF4-FFF2-40B4-BE49-F238E27FC236}">
                  <a16:creationId xmlns:a16="http://schemas.microsoft.com/office/drawing/2014/main" id="{E216FA54-4A72-4F38-BD22-05DAF2231E65}"/>
                </a:ext>
              </a:extLst>
            </p:cNvPr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50mm</a:t>
              </a:r>
            </a:p>
          </p:txBody>
        </p:sp>
        <p:sp>
          <p:nvSpPr>
            <p:cNvPr id="43" name="文本框 7">
              <a:extLst>
                <a:ext uri="{FF2B5EF4-FFF2-40B4-BE49-F238E27FC236}">
                  <a16:creationId xmlns:a16="http://schemas.microsoft.com/office/drawing/2014/main" id="{BEB53E4B-BC1D-4737-B9E1-831C4CE5BD50}"/>
                </a:ext>
              </a:extLst>
            </p:cNvPr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30mm</a:t>
              </a:r>
            </a:p>
          </p:txBody>
        </p:sp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0CBFED28-71A9-4693-B522-C3AAB6B86534}"/>
                </a:ext>
              </a:extLst>
            </p:cNvPr>
            <p:cNvSpPr txBox="1"/>
            <p:nvPr/>
          </p:nvSpPr>
          <p:spPr>
            <a:xfrm>
              <a:off x="6066513" y="331148"/>
              <a:ext cx="1638830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SNC8600</a:t>
              </a:r>
            </a:p>
          </p:txBody>
        </p:sp>
        <p:sp>
          <p:nvSpPr>
            <p:cNvPr id="45" name="文本框 30">
              <a:extLst>
                <a:ext uri="{FF2B5EF4-FFF2-40B4-BE49-F238E27FC236}">
                  <a16:creationId xmlns:a16="http://schemas.microsoft.com/office/drawing/2014/main" id="{2E59BB19-FF0F-4134-AF6D-5F0B435B212E}"/>
                </a:ext>
              </a:extLst>
            </p:cNvPr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SNC1600</a:t>
              </a:r>
            </a:p>
          </p:txBody>
        </p:sp>
      </p:grpSp>
      <p:cxnSp>
        <p:nvCxnSpPr>
          <p:cNvPr id="46" name="直线箭头连接符 215">
            <a:extLst>
              <a:ext uri="{FF2B5EF4-FFF2-40B4-BE49-F238E27FC236}">
                <a16:creationId xmlns:a16="http://schemas.microsoft.com/office/drawing/2014/main" id="{4D4E9DEC-DA52-44DE-957B-F4920A62CD6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1713177" y="4143645"/>
            <a:ext cx="1417039" cy="131381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218">
            <a:extLst>
              <a:ext uri="{FF2B5EF4-FFF2-40B4-BE49-F238E27FC236}">
                <a16:creationId xmlns:a16="http://schemas.microsoft.com/office/drawing/2014/main" id="{EA305517-6765-42A3-9CE3-80A824121CFA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290192" y="2687916"/>
            <a:ext cx="1018639" cy="85956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BDE1CCE-FAC4-4CE3-B947-A43EDF4BCCDA}"/>
              </a:ext>
            </a:extLst>
          </p:cNvPr>
          <p:cNvGrpSpPr/>
          <p:nvPr/>
        </p:nvGrpSpPr>
        <p:grpSpPr>
          <a:xfrm>
            <a:off x="7157260" y="1009128"/>
            <a:ext cx="3647948" cy="2726577"/>
            <a:chOff x="7098420" y="971148"/>
            <a:chExt cx="5241143" cy="391737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0740A8B-1283-4551-9DAC-5559AAB560FA}"/>
                </a:ext>
              </a:extLst>
            </p:cNvPr>
            <p:cNvSpPr/>
            <p:nvPr/>
          </p:nvSpPr>
          <p:spPr>
            <a:xfrm>
              <a:off x="7789122" y="1080829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48FEB3C-004A-4A10-A01E-05FAABF85FF3}"/>
                </a:ext>
              </a:extLst>
            </p:cNvPr>
            <p:cNvSpPr/>
            <p:nvPr/>
          </p:nvSpPr>
          <p:spPr>
            <a:xfrm>
              <a:off x="8685715" y="1080828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C22CA0A-9900-4B59-AE54-4F8713955BC0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336D575-5BBA-46E5-B9ED-650E7B0416DD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76DC69-EC56-4DAE-939C-9897EF0BEEC0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7F692E-417A-4101-A0CB-16FFC90DB676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2F7E702-D8B2-4CD1-BDEE-277621646C5B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8165D0F-9921-4850-8356-34395A5C56B2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7" name="直线连接符 6">
              <a:extLst>
                <a:ext uri="{FF2B5EF4-FFF2-40B4-BE49-F238E27FC236}">
                  <a16:creationId xmlns:a16="http://schemas.microsoft.com/office/drawing/2014/main" id="{07CE4DA4-8C4B-4D40-8314-D14F3493C614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23">
              <a:extLst>
                <a:ext uri="{FF2B5EF4-FFF2-40B4-BE49-F238E27FC236}">
                  <a16:creationId xmlns:a16="http://schemas.microsoft.com/office/drawing/2014/main" id="{37B7EA07-A60D-4021-9B59-D3154D013A34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24">
              <a:extLst>
                <a:ext uri="{FF2B5EF4-FFF2-40B4-BE49-F238E27FC236}">
                  <a16:creationId xmlns:a16="http://schemas.microsoft.com/office/drawing/2014/main" id="{6D805992-9B54-4A0B-90C6-E72461293BB2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25">
              <a:extLst>
                <a:ext uri="{FF2B5EF4-FFF2-40B4-BE49-F238E27FC236}">
                  <a16:creationId xmlns:a16="http://schemas.microsoft.com/office/drawing/2014/main" id="{82552C0B-78F1-438C-8D5F-7DC63B248507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29">
              <a:extLst>
                <a:ext uri="{FF2B5EF4-FFF2-40B4-BE49-F238E27FC236}">
                  <a16:creationId xmlns:a16="http://schemas.microsoft.com/office/drawing/2014/main" id="{47473221-B4B4-4785-847D-BC7F4F204D45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30">
              <a:extLst>
                <a:ext uri="{FF2B5EF4-FFF2-40B4-BE49-F238E27FC236}">
                  <a16:creationId xmlns:a16="http://schemas.microsoft.com/office/drawing/2014/main" id="{28CF6F06-A912-42E1-AE6D-ED478E2862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4AAC899-EA81-480C-ADBC-80C6196046AA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64B283C-ADF1-4830-9A5D-A8BE1589C15E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34987A8-A1CB-4ADC-8743-FEFD5A71F57E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6F041DD-A9D4-4815-A691-9561B114FFCD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7" name="直线连接符 36">
              <a:extLst>
                <a:ext uri="{FF2B5EF4-FFF2-40B4-BE49-F238E27FC236}">
                  <a16:creationId xmlns:a16="http://schemas.microsoft.com/office/drawing/2014/main" id="{F9B9FCF1-1D47-4DD1-9977-73FE8A6009DD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38">
              <a:extLst>
                <a:ext uri="{FF2B5EF4-FFF2-40B4-BE49-F238E27FC236}">
                  <a16:creationId xmlns:a16="http://schemas.microsoft.com/office/drawing/2014/main" id="{D3E20672-ECB9-4244-9A49-3E2060A7F22B}"/>
                </a:ext>
              </a:extLst>
            </p:cNvPr>
            <p:cNvCxnSpPr>
              <a:stCxn id="66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46BE99-0B26-4224-9D58-F7FF93A168B5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70" name="直线连接符 41">
              <a:extLst>
                <a:ext uri="{FF2B5EF4-FFF2-40B4-BE49-F238E27FC236}">
                  <a16:creationId xmlns:a16="http://schemas.microsoft.com/office/drawing/2014/main" id="{1549498B-A50C-4054-874B-CEB66DAF7179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56E0B85-838B-4F4E-BAB4-45BD662FE77A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EF17EF-A860-4A52-A238-09CD5FB7EA5E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AF4D0B4-DE6A-4B44-9DAD-3CDADD1B201D}"/>
                </a:ext>
              </a:extLst>
            </p:cNvPr>
            <p:cNvSpPr/>
            <p:nvPr/>
          </p:nvSpPr>
          <p:spPr>
            <a:xfrm>
              <a:off x="9306532" y="3428061"/>
              <a:ext cx="622852" cy="34509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74" name="三角形 49">
              <a:extLst>
                <a:ext uri="{FF2B5EF4-FFF2-40B4-BE49-F238E27FC236}">
                  <a16:creationId xmlns:a16="http://schemas.microsoft.com/office/drawing/2014/main" id="{37CD9D12-BC24-4A15-ACDA-4799C1C39A82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5" name="直线箭头连接符 55">
              <a:extLst>
                <a:ext uri="{FF2B5EF4-FFF2-40B4-BE49-F238E27FC236}">
                  <a16:creationId xmlns:a16="http://schemas.microsoft.com/office/drawing/2014/main" id="{12563AB8-8AD2-40CF-93F6-2DE4064B998E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三角形 59">
              <a:extLst>
                <a:ext uri="{FF2B5EF4-FFF2-40B4-BE49-F238E27FC236}">
                  <a16:creationId xmlns:a16="http://schemas.microsoft.com/office/drawing/2014/main" id="{1D0BC82D-1C48-4E64-A7D4-6564A79284D9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7" name="直线箭头连接符 60">
              <a:extLst>
                <a:ext uri="{FF2B5EF4-FFF2-40B4-BE49-F238E27FC236}">
                  <a16:creationId xmlns:a16="http://schemas.microsoft.com/office/drawing/2014/main" id="{DDFC61DB-023C-4E50-8BA5-6C47834EE970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三角形 62">
              <a:extLst>
                <a:ext uri="{FF2B5EF4-FFF2-40B4-BE49-F238E27FC236}">
                  <a16:creationId xmlns:a16="http://schemas.microsoft.com/office/drawing/2014/main" id="{4DC9FF84-E896-4966-BB3A-313DCE8B04FA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9" name="直线箭头连接符 63">
              <a:extLst>
                <a:ext uri="{FF2B5EF4-FFF2-40B4-BE49-F238E27FC236}">
                  <a16:creationId xmlns:a16="http://schemas.microsoft.com/office/drawing/2014/main" id="{439932C5-5DD5-468B-B70A-3F21C14D79E6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三角形 65">
              <a:extLst>
                <a:ext uri="{FF2B5EF4-FFF2-40B4-BE49-F238E27FC236}">
                  <a16:creationId xmlns:a16="http://schemas.microsoft.com/office/drawing/2014/main" id="{CE555D53-6F3A-4547-86BE-63DBFF2F2347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81" name="直线箭头连接符 66">
              <a:extLst>
                <a:ext uri="{FF2B5EF4-FFF2-40B4-BE49-F238E27FC236}">
                  <a16:creationId xmlns:a16="http://schemas.microsoft.com/office/drawing/2014/main" id="{2AC0A545-686C-4832-8988-7C9F591C148C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68">
              <a:extLst>
                <a:ext uri="{FF2B5EF4-FFF2-40B4-BE49-F238E27FC236}">
                  <a16:creationId xmlns:a16="http://schemas.microsoft.com/office/drawing/2014/main" id="{0F87294C-4C96-40AB-A5C0-A5DD64660FC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70">
              <a:extLst>
                <a:ext uri="{FF2B5EF4-FFF2-40B4-BE49-F238E27FC236}">
                  <a16:creationId xmlns:a16="http://schemas.microsoft.com/office/drawing/2014/main" id="{CE7BAE63-4B4B-45B8-92CC-EFA0433042CE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76">
              <a:extLst>
                <a:ext uri="{FF2B5EF4-FFF2-40B4-BE49-F238E27FC236}">
                  <a16:creationId xmlns:a16="http://schemas.microsoft.com/office/drawing/2014/main" id="{0322B90A-9EAB-48E9-A7DC-1452E3DD52F6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2">
              <a:extLst>
                <a:ext uri="{FF2B5EF4-FFF2-40B4-BE49-F238E27FC236}">
                  <a16:creationId xmlns:a16="http://schemas.microsoft.com/office/drawing/2014/main" id="{60B477F7-24B6-441F-8929-9EBB147BF8DF}"/>
                </a:ext>
              </a:extLst>
            </p:cNvPr>
            <p:cNvCxnSpPr>
              <a:stCxn id="80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3">
              <a:extLst>
                <a:ext uri="{FF2B5EF4-FFF2-40B4-BE49-F238E27FC236}">
                  <a16:creationId xmlns:a16="http://schemas.microsoft.com/office/drawing/2014/main" id="{387E739E-D0D0-47A5-AEC2-7297AA89A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4">
              <a:extLst>
                <a:ext uri="{FF2B5EF4-FFF2-40B4-BE49-F238E27FC236}">
                  <a16:creationId xmlns:a16="http://schemas.microsoft.com/office/drawing/2014/main" id="{E9BE1A5A-DFEF-4083-9BB0-A3A1E44455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5">
              <a:extLst>
                <a:ext uri="{FF2B5EF4-FFF2-40B4-BE49-F238E27FC236}">
                  <a16:creationId xmlns:a16="http://schemas.microsoft.com/office/drawing/2014/main" id="{0823D841-AF94-49D5-AA1C-3D2AA1B120A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6">
              <a:extLst>
                <a:ext uri="{FF2B5EF4-FFF2-40B4-BE49-F238E27FC236}">
                  <a16:creationId xmlns:a16="http://schemas.microsoft.com/office/drawing/2014/main" id="{50DD2FCA-E779-4FDD-BCDD-CA0FB66208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7">
              <a:extLst>
                <a:ext uri="{FF2B5EF4-FFF2-40B4-BE49-F238E27FC236}">
                  <a16:creationId xmlns:a16="http://schemas.microsoft.com/office/drawing/2014/main" id="{8CE94A50-459A-4203-8B4E-0C1425955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88">
              <a:extLst>
                <a:ext uri="{FF2B5EF4-FFF2-40B4-BE49-F238E27FC236}">
                  <a16:creationId xmlns:a16="http://schemas.microsoft.com/office/drawing/2014/main" id="{D483A4BC-B00D-4F49-B4EB-84ED011AA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4EBF36EB-729B-4FC4-A92F-37B0C5C20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10F2B8FA-1996-4AB0-9DE4-329352C6E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277E741-A590-442D-ABA6-8D9BEF9E4854}"/>
                </a:ext>
              </a:extLst>
            </p:cNvPr>
            <p:cNvSpPr txBox="1"/>
            <p:nvPr/>
          </p:nvSpPr>
          <p:spPr>
            <a:xfrm>
              <a:off x="10247128" y="3813730"/>
              <a:ext cx="854909" cy="3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AHB-Bus</a:t>
              </a:r>
              <a:endParaRPr kumimoji="1" lang="zh-CN" altLang="en-US" sz="800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6304226-4600-4B6D-9F83-22F169244C54}"/>
                </a:ext>
              </a:extLst>
            </p:cNvPr>
            <p:cNvSpPr txBox="1"/>
            <p:nvPr/>
          </p:nvSpPr>
          <p:spPr>
            <a:xfrm rot="16200000">
              <a:off x="7027665" y="1117625"/>
              <a:ext cx="62459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PMU</a:t>
              </a:r>
              <a:endParaRPr kumimoji="1" lang="zh-CN" altLang="en-US" sz="9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8D6D5ED-6ED9-4EBB-9A7B-DC58BB2A92F1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7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7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7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27EF4B6-E94A-4115-9B0C-2F0EF39065FA}"/>
                </a:ext>
              </a:extLst>
            </p:cNvPr>
            <p:cNvSpPr/>
            <p:nvPr/>
          </p:nvSpPr>
          <p:spPr>
            <a:xfrm>
              <a:off x="7229175" y="4475193"/>
              <a:ext cx="604209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8DD806-BCA2-4750-9214-C7C5058AE247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0B24219-7F6F-48B9-B8FE-6F8EEBACAE9E}"/>
                </a:ext>
              </a:extLst>
            </p:cNvPr>
            <p:cNvSpPr/>
            <p:nvPr/>
          </p:nvSpPr>
          <p:spPr>
            <a:xfrm>
              <a:off x="8528656" y="4122411"/>
              <a:ext cx="2916000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22F6BDD-6CB0-4AE6-9FEF-F4AE08D6A287}"/>
                </a:ext>
              </a:extLst>
            </p:cNvPr>
            <p:cNvSpPr/>
            <p:nvPr/>
          </p:nvSpPr>
          <p:spPr>
            <a:xfrm>
              <a:off x="8572147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4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116ECEB-341F-45D0-83DE-4513D9B50966}"/>
                </a:ext>
              </a:extLst>
            </p:cNvPr>
            <p:cNvSpPr/>
            <p:nvPr/>
          </p:nvSpPr>
          <p:spPr>
            <a:xfrm>
              <a:off x="918338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85AF391-72E0-4BBC-AE25-789C9D555D35}"/>
                </a:ext>
              </a:extLst>
            </p:cNvPr>
            <p:cNvSpPr/>
            <p:nvPr/>
          </p:nvSpPr>
          <p:spPr>
            <a:xfrm>
              <a:off x="962166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14A81D7-183D-4267-8492-6620BD6AF66F}"/>
                </a:ext>
              </a:extLst>
            </p:cNvPr>
            <p:cNvSpPr/>
            <p:nvPr/>
          </p:nvSpPr>
          <p:spPr>
            <a:xfrm>
              <a:off x="10052850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A4352FC-7A00-4F14-B83C-24DDDE3E8D6E}"/>
                </a:ext>
              </a:extLst>
            </p:cNvPr>
            <p:cNvSpPr/>
            <p:nvPr/>
          </p:nvSpPr>
          <p:spPr>
            <a:xfrm>
              <a:off x="10526612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F41603A-6BED-4818-A468-0440789829BA}"/>
                </a:ext>
              </a:extLst>
            </p:cNvPr>
            <p:cNvSpPr/>
            <p:nvPr/>
          </p:nvSpPr>
          <p:spPr>
            <a:xfrm>
              <a:off x="1098971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 err="1">
                  <a:solidFill>
                    <a:schemeClr val="tx1">
                      <a:lumMod val="75000"/>
                    </a:schemeClr>
                  </a:solidFill>
                </a:rPr>
                <a:t>Jtag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F58A0C3-FA9F-40D1-A69E-B94F4B81DB3B}"/>
                </a:ext>
              </a:extLst>
            </p:cNvPr>
            <p:cNvSpPr txBox="1"/>
            <p:nvPr/>
          </p:nvSpPr>
          <p:spPr>
            <a:xfrm>
              <a:off x="11472499" y="1995356"/>
              <a:ext cx="781210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DAC-R</a:t>
              </a:r>
              <a:endParaRPr kumimoji="1" lang="zh-CN" altLang="en-US" sz="9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DB48AC-E864-4E24-98F4-8EE6629ADF77}"/>
                </a:ext>
              </a:extLst>
            </p:cNvPr>
            <p:cNvSpPr txBox="1"/>
            <p:nvPr/>
          </p:nvSpPr>
          <p:spPr>
            <a:xfrm>
              <a:off x="11472284" y="2478712"/>
              <a:ext cx="85490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AMIC-L</a:t>
              </a:r>
              <a:endParaRPr kumimoji="1" lang="zh-CN" altLang="en-US" sz="9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6A1DCC0-B2E5-4559-86B2-BF6A38D4107C}"/>
                </a:ext>
              </a:extLst>
            </p:cNvPr>
            <p:cNvSpPr txBox="1"/>
            <p:nvPr/>
          </p:nvSpPr>
          <p:spPr>
            <a:xfrm>
              <a:off x="11475442" y="2893016"/>
              <a:ext cx="864121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AMIC-R</a:t>
              </a:r>
              <a:endParaRPr kumimoji="1" lang="zh-CN" altLang="en-US" sz="900" dirty="0"/>
            </a:p>
          </p:txBody>
        </p:sp>
        <p:cxnSp>
          <p:nvCxnSpPr>
            <p:cNvPr id="109" name="直线箭头连接符 113">
              <a:extLst>
                <a:ext uri="{FF2B5EF4-FFF2-40B4-BE49-F238E27FC236}">
                  <a16:creationId xmlns:a16="http://schemas.microsoft.com/office/drawing/2014/main" id="{9E32CBF9-C8B3-4B85-8374-C3B9CC25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20">
              <a:extLst>
                <a:ext uri="{FF2B5EF4-FFF2-40B4-BE49-F238E27FC236}">
                  <a16:creationId xmlns:a16="http://schemas.microsoft.com/office/drawing/2014/main" id="{5687B228-C56B-4C65-853C-5ED76EA21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24093D-6411-4347-B9B4-DC75EE003D52}"/>
                </a:ext>
              </a:extLst>
            </p:cNvPr>
            <p:cNvSpPr txBox="1"/>
            <p:nvPr/>
          </p:nvSpPr>
          <p:spPr>
            <a:xfrm>
              <a:off x="11480515" y="1614318"/>
              <a:ext cx="771998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DAC-L</a:t>
              </a:r>
              <a:endParaRPr kumimoji="1" lang="zh-CN" altLang="en-US" sz="9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1E7346F-319E-4BEC-97EA-29B2ACE444F0}"/>
                </a:ext>
              </a:extLst>
            </p:cNvPr>
            <p:cNvSpPr txBox="1"/>
            <p:nvPr/>
          </p:nvSpPr>
          <p:spPr>
            <a:xfrm>
              <a:off x="11472284" y="3474348"/>
              <a:ext cx="836484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DMIC-x</a:t>
              </a:r>
              <a:endParaRPr kumimoji="1" lang="zh-CN" altLang="en-US" sz="900" dirty="0"/>
            </a:p>
          </p:txBody>
        </p:sp>
        <p:cxnSp>
          <p:nvCxnSpPr>
            <p:cNvPr id="113" name="直线箭头连接符 133">
              <a:extLst>
                <a:ext uri="{FF2B5EF4-FFF2-40B4-BE49-F238E27FC236}">
                  <a16:creationId xmlns:a16="http://schemas.microsoft.com/office/drawing/2014/main" id="{0AC8E2AB-2FB7-4AAD-B357-AF44D8A384D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650111F-4F94-4CD5-932F-0ACA38E0CAB2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4B2D720-DA15-4440-A475-C838545BA48A}"/>
              </a:ext>
            </a:extLst>
          </p:cNvPr>
          <p:cNvCxnSpPr>
            <a:cxnSpLocks/>
          </p:cNvCxnSpPr>
          <p:nvPr/>
        </p:nvCxnSpPr>
        <p:spPr>
          <a:xfrm>
            <a:off x="4273750" y="3095348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8E72BC25-5D3A-4389-814B-AD11265D44C1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>
            <a:extLst>
              <a:ext uri="{FF2B5EF4-FFF2-40B4-BE49-F238E27FC236}">
                <a16:creationId xmlns:a16="http://schemas.microsoft.com/office/drawing/2014/main" id="{8BB3E7DF-F7F4-4DDB-8017-13D8892317E9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6650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4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芯片概要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72BC25-5D3A-4389-814B-AD11265D44C1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>
            <a:extLst>
              <a:ext uri="{FF2B5EF4-FFF2-40B4-BE49-F238E27FC236}">
                <a16:creationId xmlns:a16="http://schemas.microsoft.com/office/drawing/2014/main" id="{8BB3E7DF-F7F4-4DDB-8017-13D8892317E9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7E5D456-B8E6-C400-E608-82B8D7D8E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714899"/>
              </p:ext>
            </p:extLst>
          </p:nvPr>
        </p:nvGraphicFramePr>
        <p:xfrm>
          <a:off x="5546689" y="1201951"/>
          <a:ext cx="4863403" cy="49596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48194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2381459">
                  <a:extLst>
                    <a:ext uri="{9D8B030D-6E8A-4147-A177-3AD203B41FA5}">
                      <a16:colId xmlns:a16="http://schemas.microsoft.com/office/drawing/2014/main" val="3163258900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100MHz, 48KHz, IO=1.8v)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ADC-&gt;IIS / IIS-&gt;DAC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5.39mA / 5.52mA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Power consumption(5V supply, 100MHz, 48KHz, IO=3.3v)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 / USB-&gt;DAC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16.2mA / 17.3mA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524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2C96A6-9D79-088C-43A9-4D3614B43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7011"/>
              </p:ext>
            </p:extLst>
          </p:nvPr>
        </p:nvGraphicFramePr>
        <p:xfrm>
          <a:off x="1666051" y="1201951"/>
          <a:ext cx="3880639" cy="49596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06811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527349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346479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524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596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5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41CC96-ADD8-480D-8CC5-4B452BE67E4F}"/>
              </a:ext>
            </a:extLst>
          </p:cNvPr>
          <p:cNvGrpSpPr/>
          <p:nvPr/>
        </p:nvGrpSpPr>
        <p:grpSpPr>
          <a:xfrm>
            <a:off x="2137853" y="977236"/>
            <a:ext cx="8484463" cy="5589590"/>
            <a:chOff x="488329" y="1077658"/>
            <a:chExt cx="22869302" cy="128473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E32E8C-0E5A-496A-9AF4-224AEB548279}"/>
                </a:ext>
              </a:extLst>
            </p:cNvPr>
            <p:cNvSpPr/>
            <p:nvPr/>
          </p:nvSpPr>
          <p:spPr>
            <a:xfrm>
              <a:off x="2112915" y="3073554"/>
              <a:ext cx="19130682" cy="9341223"/>
            </a:xfrm>
            <a:prstGeom prst="ellipse">
              <a:avLst/>
            </a:prstGeom>
            <a:noFill/>
            <a:ln w="38100" cap="flat">
              <a:solidFill>
                <a:srgbClr val="650F18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10296E-679D-43F3-A49E-4DF45C829304}"/>
                </a:ext>
              </a:extLst>
            </p:cNvPr>
            <p:cNvSpPr txBox="1"/>
            <p:nvPr/>
          </p:nvSpPr>
          <p:spPr>
            <a:xfrm>
              <a:off x="15931646" y="2573932"/>
              <a:ext cx="526289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Type-C Earphone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AB932B-CAA2-45D2-B853-DBFB58D8E044}"/>
                </a:ext>
              </a:extLst>
            </p:cNvPr>
            <p:cNvSpPr txBox="1"/>
            <p:nvPr/>
          </p:nvSpPr>
          <p:spPr>
            <a:xfrm>
              <a:off x="12068254" y="1642053"/>
              <a:ext cx="3632395" cy="897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BT Earphone</a:t>
              </a:r>
              <a:endParaRPr kumimoji="0" lang="en-US" altLang="zh-CN" sz="1600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116C7A-8558-4EA6-814A-6657613811EF}"/>
                </a:ext>
              </a:extLst>
            </p:cNvPr>
            <p:cNvSpPr txBox="1"/>
            <p:nvPr/>
          </p:nvSpPr>
          <p:spPr>
            <a:xfrm>
              <a:off x="1519540" y="11457422"/>
              <a:ext cx="3206021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AI Speaker</a:t>
              </a:r>
              <a:endParaRPr lang="en-US" altLang="zh-CN" dirty="0">
                <a:solidFill>
                  <a:srgbClr val="650F18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198E57-C876-4EED-A571-A2EC571C3AE4}"/>
                </a:ext>
              </a:extLst>
            </p:cNvPr>
            <p:cNvSpPr txBox="1"/>
            <p:nvPr/>
          </p:nvSpPr>
          <p:spPr>
            <a:xfrm>
              <a:off x="7363834" y="1077658"/>
              <a:ext cx="325787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Conference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7F8940-EA7C-4C53-9AFC-B34F3988DFF4}"/>
                </a:ext>
              </a:extLst>
            </p:cNvPr>
            <p:cNvSpPr txBox="1"/>
            <p:nvPr/>
          </p:nvSpPr>
          <p:spPr>
            <a:xfrm>
              <a:off x="10275654" y="12795531"/>
              <a:ext cx="343070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Microphone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53BA95-E0D1-49F7-80BA-8FCF3A2F2D16}"/>
                </a:ext>
              </a:extLst>
            </p:cNvPr>
            <p:cNvSpPr txBox="1"/>
            <p:nvPr/>
          </p:nvSpPr>
          <p:spPr>
            <a:xfrm>
              <a:off x="2588654" y="2878863"/>
              <a:ext cx="2064467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+mn-ea"/>
                  <a:cs typeface="Helvetica Neue"/>
                  <a:sym typeface="Helvetica Neue"/>
                </a:rPr>
                <a:t>Mixer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+mn-ea"/>
                <a:cs typeface="Helvetica Neue"/>
                <a:sym typeface="Helvetica Neue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B847075-ABD8-4302-8F2B-13947BB8270E}"/>
                </a:ext>
              </a:extLst>
            </p:cNvPr>
            <p:cNvSpPr txBox="1"/>
            <p:nvPr/>
          </p:nvSpPr>
          <p:spPr>
            <a:xfrm>
              <a:off x="488329" y="5613462"/>
              <a:ext cx="1736953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AIoT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6E0A19-32F1-494C-8EB4-0F507C46341D}"/>
                </a:ext>
              </a:extLst>
            </p:cNvPr>
            <p:cNvSpPr txBox="1"/>
            <p:nvPr/>
          </p:nvSpPr>
          <p:spPr>
            <a:xfrm>
              <a:off x="18882808" y="11139067"/>
              <a:ext cx="144314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Car 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3C0F29-EA62-43A6-8E83-1A65D6526AC0}"/>
                </a:ext>
              </a:extLst>
            </p:cNvPr>
            <p:cNvSpPr txBox="1"/>
            <p:nvPr/>
          </p:nvSpPr>
          <p:spPr>
            <a:xfrm>
              <a:off x="20963917" y="5755877"/>
              <a:ext cx="239371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53CDB4-814B-4C24-831A-9749A76439AF}"/>
                </a:ext>
              </a:extLst>
            </p:cNvPr>
            <p:cNvSpPr txBox="1"/>
            <p:nvPr/>
          </p:nvSpPr>
          <p:spPr>
            <a:xfrm>
              <a:off x="14575196" y="12320055"/>
              <a:ext cx="361429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Audio Player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8ABA691-760C-4ACB-A4CA-F396F420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589" y="10544317"/>
              <a:ext cx="1505627" cy="20651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3457F46-8A6A-45FA-8E31-53D20B792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9302">
              <a:off x="11173635" y="11673530"/>
              <a:ext cx="1634742" cy="128882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5A5DFCE-9313-4A33-8B90-36FB946A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19" y="3679587"/>
              <a:ext cx="1941964" cy="1548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CE41ED-F897-4324-8C2F-4F51271E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596" y="6638255"/>
              <a:ext cx="1716723" cy="160394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088A6C8-7EDA-4930-BEF9-2D310944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366" y="4486948"/>
              <a:ext cx="8996366" cy="61547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B4801D7-B841-40A1-B503-87064FAE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532" y="9426543"/>
              <a:ext cx="1612999" cy="19704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B906DD-ADCA-4FF6-B72D-D7BAD872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26" y="2556222"/>
              <a:ext cx="2525467" cy="160394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6FE3A6B-CBD4-4DF1-9189-578079F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8" y="3669983"/>
              <a:ext cx="1922755" cy="192275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746FA2-5FBB-4DEB-9040-27669E8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862" y="2528988"/>
              <a:ext cx="1922755" cy="1922755"/>
            </a:xfrm>
            <a:prstGeom prst="rect">
              <a:avLst/>
            </a:prstGeom>
            <a:noFill/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BF287A-E72B-48E2-95CC-535A7F2C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086" y="11156568"/>
              <a:ext cx="1846337" cy="144902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49350E-4AD1-40EC-B6E0-EBDC02B56797}"/>
                </a:ext>
              </a:extLst>
            </p:cNvPr>
            <p:cNvSpPr txBox="1"/>
            <p:nvPr/>
          </p:nvSpPr>
          <p:spPr>
            <a:xfrm>
              <a:off x="6473382" y="12724479"/>
              <a:ext cx="267024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Recorder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6833E6A-EF7F-4C8F-B406-A028312E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19" y="9426543"/>
              <a:ext cx="2311721" cy="15388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66428C-D812-4008-BE09-920DA686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20" y="6619659"/>
              <a:ext cx="1716723" cy="1716723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1CBFDE6-D440-4802-B56F-DCBFF876AA9B}"/>
              </a:ext>
            </a:extLst>
          </p:cNvPr>
          <p:cNvSpPr txBox="1"/>
          <p:nvPr/>
        </p:nvSpPr>
        <p:spPr>
          <a:xfrm>
            <a:off x="838199" y="446816"/>
            <a:ext cx="8735291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latin typeface="Times" pitchFamily="2" charset="0"/>
              </a:rPr>
              <a:t>功能灵活、性能优异的技术解决方案，适用多种场景</a:t>
            </a:r>
            <a:endParaRPr lang="en-US" altLang="zh-CN" sz="24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9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6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8725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Type-C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耳机模组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86BDAC-0D79-41F5-8BED-553EC195E84A}"/>
              </a:ext>
            </a:extLst>
          </p:cNvPr>
          <p:cNvSpPr txBox="1"/>
          <p:nvPr/>
        </p:nvSpPr>
        <p:spPr>
          <a:xfrm>
            <a:off x="4264366" y="3260859"/>
            <a:ext cx="3195209" cy="180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           </a:t>
            </a:r>
            <a:r>
              <a:rPr lang="zh-CN" altLang="en-US" sz="2000" b="1" u="sng" dirty="0">
                <a:latin typeface="+mn-ea"/>
              </a:rPr>
              <a:t>功 能 </a:t>
            </a:r>
            <a:endParaRPr lang="en-US" altLang="zh-CN" sz="2000" b="1" u="sng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中高频动态均衡调整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通话降噪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提升耳机左右喇叭的一致性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F87CD-9ABC-4A0F-B991-FF8C44603ABE}"/>
              </a:ext>
            </a:extLst>
          </p:cNvPr>
          <p:cNvSpPr txBox="1"/>
          <p:nvPr/>
        </p:nvSpPr>
        <p:spPr>
          <a:xfrm>
            <a:off x="4264367" y="1504984"/>
            <a:ext cx="28640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</a:t>
            </a:r>
            <a:endParaRPr lang="en-US" altLang="ja-JP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 </a:t>
            </a:r>
            <a:r>
              <a:rPr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EQ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带来丰富饱满的音乐播放效果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AD8A5D-1110-4E18-8E24-98B5DD07BB25}"/>
              </a:ext>
            </a:extLst>
          </p:cNvPr>
          <p:cNvSpPr txBox="1"/>
          <p:nvPr/>
        </p:nvSpPr>
        <p:spPr>
          <a:xfrm>
            <a:off x="8481186" y="1011423"/>
            <a:ext cx="14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040518-048E-4CB8-9724-D3FF93715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857768"/>
              </p:ext>
            </p:extLst>
          </p:nvPr>
        </p:nvGraphicFramePr>
        <p:xfrm>
          <a:off x="7390722" y="1694491"/>
          <a:ext cx="3946451" cy="417979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4006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06382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耳机插头模组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4BB0FE83-CC83-4573-B444-849B5FDCD62A}"/>
              </a:ext>
            </a:extLst>
          </p:cNvPr>
          <p:cNvGrpSpPr/>
          <p:nvPr/>
        </p:nvGrpSpPr>
        <p:grpSpPr>
          <a:xfrm>
            <a:off x="1294996" y="1587821"/>
            <a:ext cx="1973727" cy="2005155"/>
            <a:chOff x="1259390" y="1496981"/>
            <a:chExt cx="1973727" cy="20051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715656-6827-4176-9BF9-B6235E350332}"/>
                </a:ext>
              </a:extLst>
            </p:cNvPr>
            <p:cNvSpPr txBox="1"/>
            <p:nvPr/>
          </p:nvSpPr>
          <p:spPr>
            <a:xfrm rot="3000179">
              <a:off x="2723682" y="1688059"/>
              <a:ext cx="700514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8.0mm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474ADE-F81E-44D0-B076-D5B39809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1382">
              <a:off x="1259390" y="2236599"/>
              <a:ext cx="1765229" cy="690224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4A663EF-43C7-4D4B-B507-C0461F25F572}"/>
                </a:ext>
              </a:extLst>
            </p:cNvPr>
            <p:cNvCxnSpPr>
              <a:cxnSpLocks/>
            </p:cNvCxnSpPr>
            <p:nvPr/>
          </p:nvCxnSpPr>
          <p:spPr>
            <a:xfrm>
              <a:off x="2684778" y="1633159"/>
              <a:ext cx="473944" cy="586320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71F266E-3524-42DD-BFE2-E9BF185C1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238" y="2404551"/>
              <a:ext cx="1362701" cy="1097585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0AEB42-DF75-469F-82CB-01FB35E39605}"/>
                </a:ext>
              </a:extLst>
            </p:cNvPr>
            <p:cNvSpPr txBox="1"/>
            <p:nvPr/>
          </p:nvSpPr>
          <p:spPr>
            <a:xfrm rot="19273375">
              <a:off x="2233594" y="2993562"/>
              <a:ext cx="8672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+mn-ea"/>
                </a:rPr>
                <a:t>24</a:t>
              </a:r>
              <a:r>
                <a:rPr lang="en-US" altLang="zh-CN" sz="1600" dirty="0">
                  <a:solidFill>
                    <a:srgbClr val="650F18"/>
                  </a:solidFill>
                  <a:latin typeface="+mn-ea"/>
                  <a:cs typeface="Helvetica Neue"/>
                  <a:sym typeface="Helvetica Neue"/>
                </a:rPr>
                <a:t>.5mm</a:t>
              </a:r>
              <a:endParaRPr lang="zh-CN" altLang="en-US" sz="1600" dirty="0">
                <a:solidFill>
                  <a:srgbClr val="650F18"/>
                </a:solidFill>
                <a:latin typeface="+mn-ea"/>
                <a:cs typeface="Helvetica Neue"/>
                <a:sym typeface="Helvetica Neue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7F299E7-776E-4126-9DBA-685EAF67E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623" y="1641799"/>
              <a:ext cx="734865" cy="585798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47EEFA-5565-42C6-B939-F5C6FD516052}"/>
                </a:ext>
              </a:extLst>
            </p:cNvPr>
            <p:cNvSpPr txBox="1"/>
            <p:nvPr/>
          </p:nvSpPr>
          <p:spPr>
            <a:xfrm rot="19273375">
              <a:off x="1626507" y="1634063"/>
              <a:ext cx="8143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13.5mm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9D24329E-B922-4F90-B5D8-0CFB6DF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1" y="4002572"/>
            <a:ext cx="2133719" cy="21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8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7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3" y="292994"/>
            <a:ext cx="643125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9410E-CBA2-44E3-9A7E-F7E4553B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5864">
            <a:off x="1005659" y="3090882"/>
            <a:ext cx="3159295" cy="283923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ACB9EA9-7BD3-423E-817C-EB3704FDE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197167"/>
              </p:ext>
            </p:extLst>
          </p:nvPr>
        </p:nvGraphicFramePr>
        <p:xfrm>
          <a:off x="7508900" y="1725804"/>
          <a:ext cx="3913079" cy="39804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876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84318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68217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耳放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耳机转接头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I/F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Type-C/Lighting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3.5mm Audio Jack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9" name="图片 8" descr="电子设备&#10;&#10;中度可信度描述已自动生成">
            <a:extLst>
              <a:ext uri="{FF2B5EF4-FFF2-40B4-BE49-F238E27FC236}">
                <a16:creationId xmlns:a16="http://schemas.microsoft.com/office/drawing/2014/main" id="{D9D22845-DF49-4056-896C-CAABAA44DD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9216052">
            <a:off x="481380" y="2386895"/>
            <a:ext cx="2311347" cy="67214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FBC745-10FD-4917-9E17-CFDB1FD0A041}"/>
              </a:ext>
            </a:extLst>
          </p:cNvPr>
          <p:cNvCxnSpPr>
            <a:cxnSpLocks/>
          </p:cNvCxnSpPr>
          <p:nvPr/>
        </p:nvCxnSpPr>
        <p:spPr>
          <a:xfrm flipV="1">
            <a:off x="1878035" y="3165591"/>
            <a:ext cx="1" cy="12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2CE07C1-EEB0-46AA-8B3B-3914F4BF04AA}"/>
              </a:ext>
            </a:extLst>
          </p:cNvPr>
          <p:cNvSpPr txBox="1"/>
          <p:nvPr/>
        </p:nvSpPr>
        <p:spPr>
          <a:xfrm>
            <a:off x="4261704" y="1185232"/>
            <a:ext cx="3192379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u="sng" dirty="0">
                <a:latin typeface="+mn-ea"/>
              </a:rPr>
              <a:t>功能 </a:t>
            </a:r>
            <a:r>
              <a:rPr lang="en-US" altLang="zh-CN" sz="2000" b="1" u="sng" dirty="0">
                <a:latin typeface="+mn-ea"/>
              </a:rPr>
              <a:t>Features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音色还原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Timbre correction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Bass Boost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动态均衡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Dynamic EQ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响度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Loudness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多种播放模式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Music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Game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Theater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349936-E661-445C-A6D2-8FBA10EC6A5E}"/>
              </a:ext>
            </a:extLst>
          </p:cNvPr>
          <p:cNvSpPr txBox="1"/>
          <p:nvPr/>
        </p:nvSpPr>
        <p:spPr>
          <a:xfrm>
            <a:off x="8182928" y="1185232"/>
            <a:ext cx="201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88659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8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44799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1D581-A02E-4D1A-843B-027FE38EAAAD}"/>
              </a:ext>
            </a:extLst>
          </p:cNvPr>
          <p:cNvSpPr txBox="1"/>
          <p:nvPr/>
        </p:nvSpPr>
        <p:spPr>
          <a:xfrm>
            <a:off x="3425123" y="1346688"/>
            <a:ext cx="4097109" cy="495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u="sng" dirty="0">
                <a:latin typeface="+mn-ea"/>
              </a:rPr>
              <a:t>核心技术 </a:t>
            </a:r>
            <a:r>
              <a:rPr lang="en-US" altLang="ja-JP" sz="2000" b="1" u="sng" dirty="0">
                <a:latin typeface="+mn-ea"/>
              </a:rPr>
              <a:t>Core technologies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・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EVC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Ear canal Voice Capture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u="sng" dirty="0">
                <a:latin typeface="+mn-ea"/>
              </a:rPr>
              <a:t>功能</a:t>
            </a:r>
            <a:r>
              <a:rPr lang="zh-CN" altLang="en-US" sz="2400" b="1" u="sng" dirty="0">
                <a:latin typeface="+mn-ea"/>
              </a:rPr>
              <a:t> </a:t>
            </a:r>
            <a:r>
              <a:rPr lang="en-US" altLang="zh-CN" sz="2400" b="1" u="sng" dirty="0">
                <a:latin typeface="+mn-ea"/>
              </a:rPr>
              <a:t>Features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超级抗噪通话（环境噪音</a:t>
            </a:r>
            <a:r>
              <a:rPr lang="en-US" altLang="zh-CN" sz="1600" b="1" dirty="0">
                <a:latin typeface="+mn-ea"/>
              </a:rPr>
              <a:t> + </a:t>
            </a:r>
            <a:r>
              <a:rPr lang="zh-CN" altLang="en-US" sz="1600" b="1" dirty="0">
                <a:latin typeface="+mn-ea"/>
              </a:rPr>
              <a:t>风噪）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 85dB</a:t>
            </a:r>
            <a:r>
              <a:rPr lang="zh-CN" altLang="en-US" sz="1600" b="1" dirty="0">
                <a:latin typeface="+mn-ea"/>
              </a:rPr>
              <a:t>以上环境噪音、强风</a:t>
            </a:r>
            <a:r>
              <a:rPr lang="ja-JP" altLang="en-US" sz="1600" b="1" dirty="0">
                <a:latin typeface="+mn-ea"/>
              </a:rPr>
              <a:t>（</a:t>
            </a:r>
            <a:r>
              <a:rPr lang="en-US" altLang="ja-JP" sz="1600" b="1" dirty="0">
                <a:latin typeface="+mn-ea"/>
              </a:rPr>
              <a:t>15m/s</a:t>
            </a:r>
            <a:r>
              <a:rPr lang="ja-JP" altLang="en-US" sz="1600" b="1" dirty="0">
                <a:latin typeface="+mn-ea"/>
              </a:rPr>
              <a:t>）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悄声通话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空间音频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A474740-00A0-4606-A334-A394C7800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935362"/>
              </p:ext>
            </p:extLst>
          </p:nvPr>
        </p:nvGraphicFramePr>
        <p:xfrm>
          <a:off x="7522233" y="1936417"/>
          <a:ext cx="4188486" cy="340560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62951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725535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9085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产品形态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单耳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en-US" altLang="ja-JP" sz="1600" b="1" u="none" strike="noStrike" dirty="0">
                          <a:effectLst/>
                          <a:latin typeface="+mn-ea"/>
                          <a:ea typeface="+mn-ea"/>
                        </a:rPr>
                        <a:t>TWS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颈挂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68725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种类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入耳式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20dB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4410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54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68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5BF4E60-C771-4D62-8337-3D02AA0F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1853309"/>
            <a:ext cx="1933223" cy="1546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3D9251-8C14-432B-947C-B8EDC4E9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4"/>
          <a:stretch/>
        </p:blipFill>
        <p:spPr>
          <a:xfrm>
            <a:off x="3954196" y="2311213"/>
            <a:ext cx="2410354" cy="149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F4EEF4-D6A1-4A5A-A73D-2822D5FB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63" y="3751849"/>
            <a:ext cx="1549144" cy="2015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62B4CA-8986-45BE-8AFC-F47CAE09212C}"/>
              </a:ext>
            </a:extLst>
          </p:cNvPr>
          <p:cNvSpPr txBox="1"/>
          <p:nvPr/>
        </p:nvSpPr>
        <p:spPr>
          <a:xfrm>
            <a:off x="8564019" y="1243087"/>
            <a:ext cx="200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025226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9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7013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降噪话务耳机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2D0BE9-FE4A-4E53-A009-8871BD93E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647145"/>
              </p:ext>
            </p:extLst>
          </p:nvPr>
        </p:nvGraphicFramePr>
        <p:xfrm>
          <a:off x="7656167" y="1966114"/>
          <a:ext cx="4138045" cy="394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5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30386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9687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头戴式话务耳机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0299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I/O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or Bluetooth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4309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200311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话务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Operator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游戏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Gaming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Examination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学习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Learning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7B356D-CF7C-4EDE-948D-A3C5F726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1" y="4642447"/>
            <a:ext cx="1599170" cy="1701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0DE98-EBA2-448E-8A5F-9A194BCF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83" y="4117337"/>
            <a:ext cx="3496024" cy="2226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97434-C859-43DC-B4B2-04241484E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49" y="1842130"/>
            <a:ext cx="1888054" cy="2493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7C2C1D-95F7-4ADD-AF49-9AABE860AB6B}"/>
              </a:ext>
            </a:extLst>
          </p:cNvPr>
          <p:cNvSpPr txBox="1"/>
          <p:nvPr/>
        </p:nvSpPr>
        <p:spPr>
          <a:xfrm>
            <a:off x="3529083" y="1400008"/>
            <a:ext cx="3978622" cy="192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       </a:t>
            </a:r>
            <a:r>
              <a:rPr lang="zh-CN" altLang="en-US" sz="2200" b="1" u="sng" dirty="0">
                <a:latin typeface="+mn-ea"/>
              </a:rPr>
              <a:t>核心技术</a:t>
            </a:r>
            <a:endParaRPr lang="en-US" altLang="ja-JP" sz="2200" b="1" u="sng" dirty="0">
              <a:latin typeface="+mn-ea"/>
            </a:endParaRPr>
          </a:p>
          <a:p>
            <a:pPr defTabSz="914400"/>
            <a:endParaRPr lang="en-US" altLang="zh-CN" sz="10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200000"/>
              </a:lnSpc>
            </a:pPr>
            <a:r>
              <a:rPr lang="zh-CN" altLang="en-US" b="1" dirty="0">
                <a:solidFill>
                  <a:prstClr val="black"/>
                </a:solidFill>
                <a:latin typeface="+mn-ea"/>
              </a:rPr>
              <a:t>环境音降噪（</a:t>
            </a:r>
            <a:r>
              <a:rPr lang="en-US" altLang="ja-JP" b="1" dirty="0">
                <a:solidFill>
                  <a:prstClr val="black"/>
                </a:solidFill>
                <a:latin typeface="+mn-ea"/>
              </a:rPr>
              <a:t>ENC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b="1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90dB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环境噪音可以清晰通话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  <a:latin typeface="+mn-ea"/>
              </a:rPr>
              <a:t>降噪深度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20dB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FE93D8-D79F-4730-A629-341EE834077A}"/>
              </a:ext>
            </a:extLst>
          </p:cNvPr>
          <p:cNvSpPr txBox="1"/>
          <p:nvPr/>
        </p:nvSpPr>
        <p:spPr>
          <a:xfrm>
            <a:off x="8144085" y="1229894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16388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11983</TotalTime>
  <Words>931</Words>
  <Application>Microsoft Office PowerPoint</Application>
  <PresentationFormat>宽屏</PresentationFormat>
  <Paragraphs>369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Helvetica Neue</vt:lpstr>
      <vt:lpstr>等线</vt:lpstr>
      <vt:lpstr>微软雅黑</vt:lpstr>
      <vt:lpstr>Arial</vt:lpstr>
      <vt:lpstr>Times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Bai Rong</cp:lastModifiedBy>
  <cp:revision>1566</cp:revision>
  <cp:lastPrinted>2021-05-11T02:46:24Z</cp:lastPrinted>
  <dcterms:created xsi:type="dcterms:W3CDTF">2020-12-24T09:04:55Z</dcterms:created>
  <dcterms:modified xsi:type="dcterms:W3CDTF">2022-10-20T10:23:54Z</dcterms:modified>
</cp:coreProperties>
</file>